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0"/>
  </p:notesMasterIdLst>
  <p:handoutMasterIdLst>
    <p:handoutMasterId r:id="rId81"/>
  </p:handoutMasterIdLst>
  <p:sldIdLst>
    <p:sldId id="375" r:id="rId5"/>
    <p:sldId id="377" r:id="rId6"/>
    <p:sldId id="427" r:id="rId7"/>
    <p:sldId id="428" r:id="rId8"/>
    <p:sldId id="426" r:id="rId9"/>
    <p:sldId id="376" r:id="rId10"/>
    <p:sldId id="443" r:id="rId11"/>
    <p:sldId id="378" r:id="rId12"/>
    <p:sldId id="379" r:id="rId13"/>
    <p:sldId id="417" r:id="rId14"/>
    <p:sldId id="418" r:id="rId15"/>
    <p:sldId id="436" r:id="rId16"/>
    <p:sldId id="411" r:id="rId17"/>
    <p:sldId id="416" r:id="rId18"/>
    <p:sldId id="413" r:id="rId19"/>
    <p:sldId id="414" r:id="rId20"/>
    <p:sldId id="415" r:id="rId21"/>
    <p:sldId id="432" r:id="rId22"/>
    <p:sldId id="408" r:id="rId23"/>
    <p:sldId id="380" r:id="rId24"/>
    <p:sldId id="298" r:id="rId25"/>
    <p:sldId id="433" r:id="rId26"/>
    <p:sldId id="381" r:id="rId27"/>
    <p:sldId id="440" r:id="rId28"/>
    <p:sldId id="412" r:id="rId29"/>
    <p:sldId id="446" r:id="rId30"/>
    <p:sldId id="445" r:id="rId31"/>
    <p:sldId id="448" r:id="rId32"/>
    <p:sldId id="450" r:id="rId33"/>
    <p:sldId id="439" r:id="rId34"/>
    <p:sldId id="382" r:id="rId35"/>
    <p:sldId id="434" r:id="rId36"/>
    <p:sldId id="383" r:id="rId37"/>
    <p:sldId id="384" r:id="rId38"/>
    <p:sldId id="385" r:id="rId39"/>
    <p:sldId id="386" r:id="rId40"/>
    <p:sldId id="387" r:id="rId41"/>
    <p:sldId id="388" r:id="rId42"/>
    <p:sldId id="441" r:id="rId43"/>
    <p:sldId id="442" r:id="rId44"/>
    <p:sldId id="435" r:id="rId45"/>
    <p:sldId id="389" r:id="rId46"/>
    <p:sldId id="392" r:id="rId47"/>
    <p:sldId id="393" r:id="rId48"/>
    <p:sldId id="394" r:id="rId49"/>
    <p:sldId id="400" r:id="rId50"/>
    <p:sldId id="401" r:id="rId51"/>
    <p:sldId id="402" r:id="rId52"/>
    <p:sldId id="395" r:id="rId53"/>
    <p:sldId id="403" r:id="rId54"/>
    <p:sldId id="404" r:id="rId55"/>
    <p:sldId id="405" r:id="rId56"/>
    <p:sldId id="396" r:id="rId57"/>
    <p:sldId id="406" r:id="rId58"/>
    <p:sldId id="407" r:id="rId59"/>
    <p:sldId id="422" r:id="rId60"/>
    <p:sldId id="399" r:id="rId61"/>
    <p:sldId id="409" r:id="rId62"/>
    <p:sldId id="430" r:id="rId63"/>
    <p:sldId id="429" r:id="rId64"/>
    <p:sldId id="437" r:id="rId65"/>
    <p:sldId id="444" r:id="rId66"/>
    <p:sldId id="452" r:id="rId67"/>
    <p:sldId id="419" r:id="rId68"/>
    <p:sldId id="455" r:id="rId69"/>
    <p:sldId id="456" r:id="rId70"/>
    <p:sldId id="453" r:id="rId71"/>
    <p:sldId id="454" r:id="rId72"/>
    <p:sldId id="451" r:id="rId73"/>
    <p:sldId id="420" r:id="rId74"/>
    <p:sldId id="421" r:id="rId75"/>
    <p:sldId id="424" r:id="rId76"/>
    <p:sldId id="423" r:id="rId77"/>
    <p:sldId id="425" r:id="rId78"/>
    <p:sldId id="438" r:id="rId7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4" d="100"/>
          <a:sy n="74" d="100"/>
        </p:scale>
        <p:origin x="571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4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72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6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0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9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3C3C-D9DD-67C9-DBC2-F4FF6D5F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6C54A-5C4E-8CB0-7963-C3D936F53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21CB9-D932-77AC-E934-7BAECC01D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FD71-6369-1663-BFC3-5BD77DD7B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6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527F-326D-AA34-E562-C4633D54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5FDAE-79A4-AFC4-5C89-B755DB137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43B50-FA71-039C-39C1-CF188D730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823CD-1B9C-5BF8-01CD-D3F2D21F3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45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E9DF2-3FE6-ECF2-A827-661436ED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119D44-2BEC-6DB5-401A-008DBBFCC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AB06E-6C7A-32CF-AABC-8BAC60F5A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FC9E3-CA25-CDCA-AF53-1D259B73B0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80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DC0A-551F-D50F-4A1D-1036D1721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B3DE6-AF05-C1B6-5230-1B724223B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F7CBF-3EE3-BC30-ACF6-E6D485650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BE1C7-B69A-B7D5-4A4E-3AC16BB1F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2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4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58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FA4B-1C32-98B0-4D7F-149D6784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3FF9E-16E2-0548-5A6B-0E8FF9E99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B1A60-1A11-8B20-A0A4-C792E8752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21AF-F80A-AC2A-6F80-15F5E4582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510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76120-6FFD-9D41-2689-EEF0190A4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86E14-C3A0-EE27-C1C0-DAD36F8FF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B84CD-E602-2657-534C-C51E6D273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81C58-5730-DA2F-29FB-B917FE1E5D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844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7C72-47B8-BCA6-FD40-375649DA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817A9-1C85-DCA0-24C2-674E28C92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6442E-1099-B3DC-A00A-F980E893A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38D4D-0750-B6CD-8DF8-07D79DBBC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24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98EB-21A4-B846-58FB-AB0D6DE89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F7ECC-DFC3-018C-D51D-5410FCCC8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0C584-8B89-AEDE-55AD-B707D6AAD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EC00D-E945-A8B9-F5A6-382B8C0FF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423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1B180-A873-32E0-591D-24A1D3F49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210E9-77FC-D413-390B-448ACCAD3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F68A3-0F9D-1CC6-7B73-5C9BDB8DA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1FA4-B543-2313-8DCB-32EBFCA7B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318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16324-121B-3EFA-C464-D6962CD6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6BDB0-AC91-2F51-17EA-5D759AD23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B749D-9F66-E7E8-C7B4-74159B90C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04C9E-C5A5-5FE8-BEE2-32D75AB81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0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1AA7-1F4C-0288-1AC3-FEEB0189B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11458-2919-4A88-5D2B-5C19699E4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3FD5C-BD9B-89AE-313D-0C4D52E80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B46A-4EDE-5EA3-A69B-82D1259BC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132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E52A5-442F-0052-DBC3-741AC46AA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55078-8D8C-98B6-0206-2864B26CB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BD1B52-5CA6-5BBE-DBC1-7E34C53FC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7A0C4-3CC8-E767-81D1-A695BFEB7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917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keypoint_detectio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hzbook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estimato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uber_los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4645v2" TargetMode="External"/><Relationship Id="rId7" Type="http://schemas.openxmlformats.org/officeDocument/2006/relationships/hyperlink" Target="https://arxiv.org/abs/2404.14951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302.08207" TargetMode="External"/><Relationship Id="rId5" Type="http://schemas.openxmlformats.org/officeDocument/2006/relationships/hyperlink" Target="https://arxiv.org/abs/2106.12859" TargetMode="External"/><Relationship Id="rId4" Type="http://schemas.openxmlformats.org/officeDocument/2006/relationships/hyperlink" Target="https://arxiv.org/pdf/2107.02524v2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image/skimage-tutorials/blob/main/lectures/solutions/adv3_panorama-stitching-solution.ipynb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91430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an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or </a:t>
                </a:r>
                <a:r>
                  <a:rPr lang="en-GB" sz="24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transforms image plane of second image to image plane of reference image 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Scikit Image follows this convention and uses inverse transform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5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reference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09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35091A-F533-7CB4-BD1B-93B596B7F10F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A5E3D6-F1E6-3BCC-DA63-6C3004A8DB82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7AE3F1-C904-EF4C-F262-32C022988E74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50260D-1F87-E67B-AE01-08E797A39C35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4CD4E6-AD1D-4F9F-ABDA-5ADA9005AC98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E87759-2290-8B7E-725E-E6D0092D7F2B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0624DB-4410-D159-E641-9E3F56F3FE74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7623549-7C6C-B3A6-5A16-2AEE01E29214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2F26F0-6084-9B0F-C918-010C0E2E0119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264358E-5883-373C-F4CF-17715EF7758B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E0E4C9-421F-8F80-22A4-30C5B52B2941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31AA58-7454-824B-26F1-EFCAE5116016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4182FF-2B9C-544A-D6DD-5294BB6E97C8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DDCFF2-E039-FAC6-B17D-0D3B617D8CF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485862-180E-99E8-C3B2-9C876983E4BE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1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466954" y="4203963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2BD1D03-BF53-C133-E68C-03860807E5CB}"/>
              </a:ext>
            </a:extLst>
          </p:cNvPr>
          <p:cNvSpPr/>
          <p:nvPr/>
        </p:nvSpPr>
        <p:spPr>
          <a:xfrm rot="5400000" flipV="1">
            <a:off x="6984996" y="3867821"/>
            <a:ext cx="1603099" cy="1401523"/>
          </a:xfrm>
          <a:prstGeom prst="parallelogram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cells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 other Composing methods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1BAC52-CE75-50C9-FE40-7DAF3E37B94E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C209B6-41D6-93E5-72ED-3375DB7E6A58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D14334-F1A0-C0B6-E83B-A50F99B95B3D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75BC5B-AD13-05FF-453D-361E0EE51820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9EE43-2907-6D5E-2679-F1504B8EC242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25EFDC-339B-0054-CB75-AB8EE056DE85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A4B8AB-C163-26ED-8D0E-CAC8E1BD2A7E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6A363D-329F-D645-789E-EBCD6017B256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B0A873-ECDE-8DF5-40AF-2306A6988DB0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047E3B-81A7-50BF-6659-8D53129C8987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02E000-1991-7535-E195-D73FF7B46E88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F62115-4AD4-8A7B-6122-807B419FEA40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EEA3D-B2E2-9400-A184-E72E285C3CD0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700E2B-755F-79E8-4460-9748EAF2570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27169E-52AC-52C7-1AB5-8F673295E275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Nearest-neighbor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Bi-linear (default)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Bi-quadratic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Bi-cubic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Bi-quartic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Preserve straight lines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Harris, etc.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Increasingly neural networks;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with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Keras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Or,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learn interest points and descriptors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neural network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Neural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20301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Homographies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for single plane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061633" y="6334814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495871" y="6023342"/>
            <a:ext cx="124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182729" y="3535247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677502" y="3239537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05474" y="3528984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26570" y="3541511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161842" y="3522721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182729" y="3513328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061633" y="3528984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90983" y="3967090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EDD280-DEFF-9C24-E550-42B3F2124CCC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E3194-C60C-DAD4-E43A-61A81270BFE4}"/>
              </a:ext>
            </a:extLst>
          </p:cNvPr>
          <p:cNvSpPr txBox="1"/>
          <p:nvPr/>
        </p:nvSpPr>
        <p:spPr>
          <a:xfrm>
            <a:off x="8299612" y="4514670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B0D9-0E99-F20D-A434-DA91052C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9EC4-A2E2-37D1-0042-E40F442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EECC5E3-D1AF-BFF5-F896-57ABEEC50A0F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20301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Homographies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for single plane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2EB7C1-AFD8-581D-3407-0B7585BB37E1}"/>
              </a:ext>
            </a:extLst>
          </p:cNvPr>
          <p:cNvSpPr/>
          <p:nvPr/>
        </p:nvSpPr>
        <p:spPr>
          <a:xfrm>
            <a:off x="5061633" y="6334814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C5C2F-E27F-A906-4E89-2BE95BCF4D33}"/>
              </a:ext>
            </a:extLst>
          </p:cNvPr>
          <p:cNvSpPr txBox="1"/>
          <p:nvPr/>
        </p:nvSpPr>
        <p:spPr>
          <a:xfrm>
            <a:off x="5495871" y="6023342"/>
            <a:ext cx="124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CB183B-08A7-7656-B074-DB20663D96EB}"/>
              </a:ext>
            </a:extLst>
          </p:cNvPr>
          <p:cNvCxnSpPr/>
          <p:nvPr/>
        </p:nvCxnSpPr>
        <p:spPr>
          <a:xfrm>
            <a:off x="3182729" y="3535247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BF6DED-8C7B-0639-2E01-724266370BCD}"/>
              </a:ext>
            </a:extLst>
          </p:cNvPr>
          <p:cNvCxnSpPr>
            <a:cxnSpLocks/>
          </p:cNvCxnSpPr>
          <p:nvPr/>
        </p:nvCxnSpPr>
        <p:spPr>
          <a:xfrm>
            <a:off x="4677502" y="3239537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0344AE-CD3D-86D1-0E72-963EE28316F7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05474" y="3528984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1ECC3-49F9-A63A-3EC9-F181CBB61C57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26570" y="3541511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890D19-AB20-0269-A6DE-1C8D8CC928D3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4677502" y="3239537"/>
            <a:ext cx="484340" cy="328316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B0279-FEF5-C500-E127-0D3C5E4D5665}"/>
              </a:ext>
            </a:extLst>
          </p:cNvPr>
          <p:cNvCxnSpPr>
            <a:cxnSpLocks/>
          </p:cNvCxnSpPr>
          <p:nvPr/>
        </p:nvCxnSpPr>
        <p:spPr>
          <a:xfrm>
            <a:off x="3182729" y="3513328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E679B-BF36-9A95-CDD6-C26DDBE60D46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061633" y="3528984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B85DE0-4892-7DDC-8F41-94894F7DA92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90983" y="3967090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707709-1ECA-C434-A5E8-2489294C9E08}"/>
              </a:ext>
            </a:extLst>
          </p:cNvPr>
          <p:cNvCxnSpPr>
            <a:cxnSpLocks/>
          </p:cNvCxnSpPr>
          <p:nvPr/>
        </p:nvCxnSpPr>
        <p:spPr>
          <a:xfrm>
            <a:off x="4712993" y="3316489"/>
            <a:ext cx="58452" cy="2195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83C8F1-B95D-0D7E-E140-3C6675C1A71C}"/>
              </a:ext>
            </a:extLst>
          </p:cNvPr>
          <p:cNvCxnSpPr>
            <a:cxnSpLocks/>
          </p:cNvCxnSpPr>
          <p:nvPr/>
        </p:nvCxnSpPr>
        <p:spPr>
          <a:xfrm flipV="1">
            <a:off x="8198603" y="3554672"/>
            <a:ext cx="1895960" cy="10955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41EAF5-375C-1690-9E19-7264AAA647FC}"/>
              </a:ext>
            </a:extLst>
          </p:cNvPr>
          <p:cNvSpPr txBox="1"/>
          <p:nvPr/>
        </p:nvSpPr>
        <p:spPr>
          <a:xfrm>
            <a:off x="7050663" y="3481363"/>
            <a:ext cx="204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projects plane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84B115-AC0C-D8F3-6F0A-0C35919703A0}"/>
              </a:ext>
            </a:extLst>
          </p:cNvPr>
          <p:cNvCxnSpPr>
            <a:cxnSpLocks/>
          </p:cNvCxnSpPr>
          <p:nvPr/>
        </p:nvCxnSpPr>
        <p:spPr>
          <a:xfrm>
            <a:off x="4727604" y="3491410"/>
            <a:ext cx="5569909" cy="44584"/>
          </a:xfrm>
          <a:prstGeom prst="line">
            <a:avLst/>
          </a:prstGeom>
          <a:ln w="47625"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998C64-C4F9-A380-586A-BCE85A7D86E2}"/>
              </a:ext>
            </a:extLst>
          </p:cNvPr>
          <p:cNvCxnSpPr>
            <a:cxnSpLocks/>
          </p:cNvCxnSpPr>
          <p:nvPr/>
        </p:nvCxnSpPr>
        <p:spPr>
          <a:xfrm flipV="1">
            <a:off x="6520826" y="3554672"/>
            <a:ext cx="219295" cy="3842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4A07FB-6F6E-CC59-A18E-6D1A8DD0E48C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A35F07-5CE5-5DFF-8CC7-F68F1ABEB04D}"/>
              </a:ext>
            </a:extLst>
          </p:cNvPr>
          <p:cNvSpPr txBox="1"/>
          <p:nvPr/>
        </p:nvSpPr>
        <p:spPr>
          <a:xfrm>
            <a:off x="8299612" y="4514670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287166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1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BE81-9077-B229-AC20-7C341E318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6945-E267-28D6-09BF-62E4EADA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6D269AA-C0F2-FBC8-FC17-6BE8C862EF2E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centres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41C60A-2F0F-ECBE-7BDE-ED271A311DD8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C4DED-3B23-952A-7376-284491D50B90}"/>
              </a:ext>
            </a:extLst>
          </p:cNvPr>
          <p:cNvSpPr txBox="1"/>
          <p:nvPr/>
        </p:nvSpPr>
        <p:spPr>
          <a:xfrm>
            <a:off x="3908606" y="5956832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B00BEE-14AD-6907-3E66-DDA55B3E8229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E27757-BC12-F733-7C23-1EABCA035139}"/>
              </a:ext>
            </a:extLst>
          </p:cNvPr>
          <p:cNvCxnSpPr>
            <a:cxnSpLocks/>
          </p:cNvCxnSpPr>
          <p:nvPr/>
        </p:nvCxnSpPr>
        <p:spPr>
          <a:xfrm>
            <a:off x="5951922" y="3102916"/>
            <a:ext cx="2903903" cy="11365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E17EDC-AE02-62B5-987E-BE27E8F97FFB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39A6C3-22FD-0F9D-BA68-E654AC2B1E67}"/>
              </a:ext>
            </a:extLst>
          </p:cNvPr>
          <p:cNvCxnSpPr>
            <a:cxnSpLocks/>
          </p:cNvCxnSpPr>
          <p:nvPr/>
        </p:nvCxnSpPr>
        <p:spPr>
          <a:xfrm flipH="1" flipV="1">
            <a:off x="3255458" y="3341318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6E78F2-3752-D2D8-088C-349122152AFD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290807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82671-F4F8-FD38-C949-E4CA007CADE6}"/>
              </a:ext>
            </a:extLst>
          </p:cNvPr>
          <p:cNvCxnSpPr>
            <a:cxnSpLocks/>
          </p:cNvCxnSpPr>
          <p:nvPr/>
        </p:nvCxnSpPr>
        <p:spPr>
          <a:xfrm>
            <a:off x="3231715" y="3375764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EF1D9-EF63-4462-D0F7-39144DF0A7AF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6204621" y="3388290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1193EC-C610-B573-D785-903C886CB2AF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6175271" y="3375238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5AD7740-65B5-3A45-CA19-4A8688DD75A1}"/>
              </a:ext>
            </a:extLst>
          </p:cNvPr>
          <p:cNvSpPr/>
          <p:nvPr/>
        </p:nvSpPr>
        <p:spPr>
          <a:xfrm>
            <a:off x="6004204" y="6148936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900C51-B4E3-0A26-C368-E73017CBA105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5992819" y="2736365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09CB192-A090-DE77-4D02-ED629B7AC8EE}"/>
              </a:ext>
            </a:extLst>
          </p:cNvPr>
          <p:cNvSpPr txBox="1"/>
          <p:nvPr/>
        </p:nvSpPr>
        <p:spPr>
          <a:xfrm>
            <a:off x="6402256" y="6007544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01743E-5418-4277-02AA-AC68402BDAA0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1503E3-7A7F-F79A-6B10-29696E839C9C}"/>
              </a:ext>
            </a:extLst>
          </p:cNvPr>
          <p:cNvSpPr txBox="1"/>
          <p:nvPr/>
        </p:nvSpPr>
        <p:spPr>
          <a:xfrm>
            <a:off x="8926683" y="4099034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284492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CC6E3-BA12-D67E-AB71-3BAF0183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8594-A40A-5089-D817-CCFEC546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09745A9-B665-B578-B689-2BF1D60385FD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centres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E1F86B-23A1-2AFF-C5E2-5B609E19A4A0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0CE93-5E9D-49F4-3756-86DCD8130AA8}"/>
              </a:ext>
            </a:extLst>
          </p:cNvPr>
          <p:cNvSpPr txBox="1"/>
          <p:nvPr/>
        </p:nvSpPr>
        <p:spPr>
          <a:xfrm>
            <a:off x="3908606" y="5956832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5F071E-EC55-861B-CA32-3834D6CE8C34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93EC1-E79E-2143-6BA7-DBB52209089B}"/>
              </a:ext>
            </a:extLst>
          </p:cNvPr>
          <p:cNvCxnSpPr>
            <a:cxnSpLocks/>
          </p:cNvCxnSpPr>
          <p:nvPr/>
        </p:nvCxnSpPr>
        <p:spPr>
          <a:xfrm>
            <a:off x="6004204" y="3102916"/>
            <a:ext cx="2857163" cy="121271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208215-F8E4-E13C-AD7A-48E9FD3E7660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A076B9-B1AE-C345-5EA3-762BBD3BA873}"/>
              </a:ext>
            </a:extLst>
          </p:cNvPr>
          <p:cNvCxnSpPr>
            <a:cxnSpLocks/>
          </p:cNvCxnSpPr>
          <p:nvPr/>
        </p:nvCxnSpPr>
        <p:spPr>
          <a:xfrm flipH="1" flipV="1">
            <a:off x="3255458" y="3341318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35DF71-391C-E527-298C-0D31E3FA4782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290807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662FC3-4F44-B2D5-4D00-2DA2952E0D12}"/>
              </a:ext>
            </a:extLst>
          </p:cNvPr>
          <p:cNvCxnSpPr>
            <a:cxnSpLocks/>
          </p:cNvCxnSpPr>
          <p:nvPr/>
        </p:nvCxnSpPr>
        <p:spPr>
          <a:xfrm>
            <a:off x="3231715" y="3375764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7338D7-B98A-BFA2-F814-A09B9AD6B0D9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6204621" y="3388290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BD564B-CB71-7482-423E-09B34DAD94C0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6175271" y="3375238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76A7ED-16E7-C63D-5810-65315439E4CB}"/>
              </a:ext>
            </a:extLst>
          </p:cNvPr>
          <p:cNvCxnSpPr>
            <a:cxnSpLocks/>
          </p:cNvCxnSpPr>
          <p:nvPr/>
        </p:nvCxnSpPr>
        <p:spPr>
          <a:xfrm>
            <a:off x="4216872" y="4852271"/>
            <a:ext cx="3829848" cy="522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CD7C8F-2119-DAD4-DA52-412D14A95430}"/>
              </a:ext>
            </a:extLst>
          </p:cNvPr>
          <p:cNvCxnSpPr>
            <a:cxnSpLocks/>
          </p:cNvCxnSpPr>
          <p:nvPr/>
        </p:nvCxnSpPr>
        <p:spPr>
          <a:xfrm>
            <a:off x="6071200" y="4659491"/>
            <a:ext cx="1541481" cy="624510"/>
          </a:xfrm>
          <a:prstGeom prst="line">
            <a:avLst/>
          </a:prstGeom>
          <a:ln w="50800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8DC9D5-124F-8B49-95C9-456FB3DE0C42}"/>
              </a:ext>
            </a:extLst>
          </p:cNvPr>
          <p:cNvCxnSpPr>
            <a:cxnSpLocks/>
          </p:cNvCxnSpPr>
          <p:nvPr/>
        </p:nvCxnSpPr>
        <p:spPr>
          <a:xfrm>
            <a:off x="4216872" y="4844218"/>
            <a:ext cx="1935272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82C1219-3C64-78F3-9D5B-1DB5EF7833BC}"/>
              </a:ext>
            </a:extLst>
          </p:cNvPr>
          <p:cNvSpPr/>
          <p:nvPr/>
        </p:nvSpPr>
        <p:spPr>
          <a:xfrm>
            <a:off x="6004204" y="6148936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E5C3C9-07EC-0A15-D2E7-21EC6D75BA85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5992819" y="2736365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D0BBAEA-B0F9-5880-3322-350005FD7B73}"/>
              </a:ext>
            </a:extLst>
          </p:cNvPr>
          <p:cNvSpPr txBox="1"/>
          <p:nvPr/>
        </p:nvSpPr>
        <p:spPr>
          <a:xfrm>
            <a:off x="6402256" y="6007544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2917F7-06D1-65CF-45DF-E7BB17D36E9B}"/>
              </a:ext>
            </a:extLst>
          </p:cNvPr>
          <p:cNvSpPr txBox="1"/>
          <p:nvPr/>
        </p:nvSpPr>
        <p:spPr>
          <a:xfrm>
            <a:off x="2088415" y="3615257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E69461-019B-E718-20E7-5057FE7300F9}"/>
              </a:ext>
            </a:extLst>
          </p:cNvPr>
          <p:cNvSpPr txBox="1"/>
          <p:nvPr/>
        </p:nvSpPr>
        <p:spPr>
          <a:xfrm>
            <a:off x="8295215" y="460309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Planes</a:t>
            </a:r>
          </a:p>
        </p:txBody>
      </p:sp>
    </p:spTree>
    <p:extLst>
      <p:ext uri="{BB962C8B-B14F-4D97-AF65-F5344CB8AC3E}">
        <p14:creationId xmlns:p14="http://schemas.microsoft.com/office/powerpoint/2010/main" val="38532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03AB-05EE-2450-1961-4FB10AE2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888B-9521-E914-FDA5-A7AA1063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2885ECE-279E-5826-9975-E40DB6699E5E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8599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centres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Applying same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to planes at different distances results in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parallax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error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82BAAA-A94D-960F-60EF-D2131A1F4083}"/>
              </a:ext>
            </a:extLst>
          </p:cNvPr>
          <p:cNvSpPr/>
          <p:nvPr/>
        </p:nvSpPr>
        <p:spPr>
          <a:xfrm>
            <a:off x="3702997" y="6333671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21853-A9EB-107B-1E34-506D468FD76D}"/>
              </a:ext>
            </a:extLst>
          </p:cNvPr>
          <p:cNvSpPr txBox="1"/>
          <p:nvPr/>
        </p:nvSpPr>
        <p:spPr>
          <a:xfrm>
            <a:off x="2404616" y="5860813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DA9277-B3DE-9FE7-73E8-C7AF18BCFF96}"/>
              </a:ext>
            </a:extLst>
          </p:cNvPr>
          <p:cNvCxnSpPr/>
          <p:nvPr/>
        </p:nvCxnSpPr>
        <p:spPr>
          <a:xfrm>
            <a:off x="1824093" y="3534104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A319F3-82E2-A062-D307-3FA8E62E25CC}"/>
              </a:ext>
            </a:extLst>
          </p:cNvPr>
          <p:cNvCxnSpPr>
            <a:cxnSpLocks/>
          </p:cNvCxnSpPr>
          <p:nvPr/>
        </p:nvCxnSpPr>
        <p:spPr>
          <a:xfrm>
            <a:off x="4596582" y="3248730"/>
            <a:ext cx="2857163" cy="121271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EE121E-F8BF-C8CF-DED6-D2CF620A5072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3746838" y="3527841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C12C2-488C-6B0B-3F47-E78FA22DC455}"/>
              </a:ext>
            </a:extLst>
          </p:cNvPr>
          <p:cNvCxnSpPr>
            <a:cxnSpLocks/>
          </p:cNvCxnSpPr>
          <p:nvPr/>
        </p:nvCxnSpPr>
        <p:spPr>
          <a:xfrm flipH="1" flipV="1">
            <a:off x="1847836" y="3487132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F13210-65DC-A194-323C-C3C56A9FE15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803206" y="3436621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3D7745-3EF7-8B81-8E69-95640C728A87}"/>
              </a:ext>
            </a:extLst>
          </p:cNvPr>
          <p:cNvCxnSpPr>
            <a:cxnSpLocks/>
          </p:cNvCxnSpPr>
          <p:nvPr/>
        </p:nvCxnSpPr>
        <p:spPr>
          <a:xfrm>
            <a:off x="1824093" y="3521578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787564-85BB-E4EC-0E7C-6EB0F0A0F86C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4796999" y="3534104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5E7DD-5288-1BE0-611B-52071530765F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4767649" y="3521052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BA446E-256A-057F-6A0E-A0AB1B59DEDB}"/>
              </a:ext>
            </a:extLst>
          </p:cNvPr>
          <p:cNvCxnSpPr>
            <a:cxnSpLocks/>
          </p:cNvCxnSpPr>
          <p:nvPr/>
        </p:nvCxnSpPr>
        <p:spPr>
          <a:xfrm>
            <a:off x="2809250" y="4998085"/>
            <a:ext cx="3829848" cy="522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4110A-8A2F-E271-8F35-E79EC1BC383E}"/>
              </a:ext>
            </a:extLst>
          </p:cNvPr>
          <p:cNvCxnSpPr>
            <a:cxnSpLocks/>
          </p:cNvCxnSpPr>
          <p:nvPr/>
        </p:nvCxnSpPr>
        <p:spPr>
          <a:xfrm>
            <a:off x="4688378" y="4784283"/>
            <a:ext cx="1462253" cy="631800"/>
          </a:xfrm>
          <a:prstGeom prst="line">
            <a:avLst/>
          </a:prstGeom>
          <a:ln w="50800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202604-3D04-08E1-1589-32C0D71D9ABE}"/>
              </a:ext>
            </a:extLst>
          </p:cNvPr>
          <p:cNvCxnSpPr>
            <a:cxnSpLocks/>
          </p:cNvCxnSpPr>
          <p:nvPr/>
        </p:nvCxnSpPr>
        <p:spPr>
          <a:xfrm>
            <a:off x="4688378" y="4990032"/>
            <a:ext cx="1989513" cy="0"/>
          </a:xfrm>
          <a:prstGeom prst="line">
            <a:avLst/>
          </a:prstGeom>
          <a:ln w="47625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3D9FD8-40CA-EBD9-6F8E-69C9763A3751}"/>
              </a:ext>
            </a:extLst>
          </p:cNvPr>
          <p:cNvCxnSpPr>
            <a:cxnSpLocks/>
          </p:cNvCxnSpPr>
          <p:nvPr/>
        </p:nvCxnSpPr>
        <p:spPr>
          <a:xfrm>
            <a:off x="2809250" y="4990032"/>
            <a:ext cx="2010903" cy="805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16860A9-3459-7FC1-3C60-0B7BB80FC677}"/>
              </a:ext>
            </a:extLst>
          </p:cNvPr>
          <p:cNvSpPr/>
          <p:nvPr/>
        </p:nvSpPr>
        <p:spPr>
          <a:xfrm>
            <a:off x="4596582" y="6294750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4BDAE5-B0FD-5A0B-1D23-81305AD04049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4585197" y="2882179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68B77F-2E14-3324-4D4B-0C650F4B0E5D}"/>
              </a:ext>
            </a:extLst>
          </p:cNvPr>
          <p:cNvSpPr txBox="1"/>
          <p:nvPr/>
        </p:nvSpPr>
        <p:spPr>
          <a:xfrm>
            <a:off x="5126670" y="5968275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3F3677-5384-C413-04C4-5893D35F7B87}"/>
              </a:ext>
            </a:extLst>
          </p:cNvPr>
          <p:cNvCxnSpPr>
            <a:cxnSpLocks/>
          </p:cNvCxnSpPr>
          <p:nvPr/>
        </p:nvCxnSpPr>
        <p:spPr>
          <a:xfrm flipV="1">
            <a:off x="4767649" y="3521052"/>
            <a:ext cx="3841800" cy="6789"/>
          </a:xfrm>
          <a:prstGeom prst="line">
            <a:avLst/>
          </a:prstGeom>
          <a:ln w="47625"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13E80D-DAD6-4986-BD46-780BED167044}"/>
              </a:ext>
            </a:extLst>
          </p:cNvPr>
          <p:cNvCxnSpPr>
            <a:cxnSpLocks/>
          </p:cNvCxnSpPr>
          <p:nvPr/>
        </p:nvCxnSpPr>
        <p:spPr>
          <a:xfrm flipV="1">
            <a:off x="7453745" y="3574814"/>
            <a:ext cx="980902" cy="8049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DAE8B8-693D-0D3A-527E-4FA58C73E030}"/>
              </a:ext>
            </a:extLst>
          </p:cNvPr>
          <p:cNvCxnSpPr>
            <a:cxnSpLocks/>
          </p:cNvCxnSpPr>
          <p:nvPr/>
        </p:nvCxnSpPr>
        <p:spPr>
          <a:xfrm flipV="1">
            <a:off x="6068291" y="5050323"/>
            <a:ext cx="465512" cy="3657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8C2000-CB1E-8DD7-B1BB-3574312C4467}"/>
              </a:ext>
            </a:extLst>
          </p:cNvPr>
          <p:cNvCxnSpPr>
            <a:cxnSpLocks/>
          </p:cNvCxnSpPr>
          <p:nvPr/>
        </p:nvCxnSpPr>
        <p:spPr>
          <a:xfrm flipH="1">
            <a:off x="4688378" y="4784283"/>
            <a:ext cx="8413" cy="327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391473-7B14-F348-CADC-0339C338DBF2}"/>
              </a:ext>
            </a:extLst>
          </p:cNvPr>
          <p:cNvCxnSpPr>
            <a:cxnSpLocks/>
          </p:cNvCxnSpPr>
          <p:nvPr/>
        </p:nvCxnSpPr>
        <p:spPr>
          <a:xfrm>
            <a:off x="4596582" y="3288025"/>
            <a:ext cx="0" cy="2867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BFD1E0-C50F-2B62-DF2C-C6EBF96E2F2F}"/>
              </a:ext>
            </a:extLst>
          </p:cNvPr>
          <p:cNvSpPr txBox="1"/>
          <p:nvPr/>
        </p:nvSpPr>
        <p:spPr>
          <a:xfrm>
            <a:off x="8709657" y="3069415"/>
            <a:ext cx="2768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is exact transformation to image plane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4F6BE2-ACF3-B5BB-0A48-D7254ADB9DC4}"/>
              </a:ext>
            </a:extLst>
          </p:cNvPr>
          <p:cNvSpPr txBox="1"/>
          <p:nvPr/>
        </p:nvSpPr>
        <p:spPr>
          <a:xfrm>
            <a:off x="6789908" y="4883551"/>
            <a:ext cx="3540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transformation to image plane results in </a:t>
            </a:r>
            <a:r>
              <a:rPr lang="en-US" sz="2400" b="1" dirty="0"/>
              <a:t>parallax </a:t>
            </a:r>
          </a:p>
        </p:txBody>
      </p:sp>
    </p:spTree>
    <p:extLst>
      <p:ext uri="{BB962C8B-B14F-4D97-AF65-F5344CB8AC3E}">
        <p14:creationId xmlns:p14="http://schemas.microsoft.com/office/powerpoint/2010/main" val="18570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Low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Use non-planar geometry </a:t>
            </a:r>
          </a:p>
          <a:p>
            <a:pPr lvl="1"/>
            <a:r>
              <a:rPr lang="en-US" sz="2400" dirty="0">
                <a:latin typeface="+mn-lt"/>
              </a:rPr>
              <a:t>Apply variable projective transform over image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planar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are vectors of coordinates of matched </a:t>
                </a:r>
                <a:r>
                  <a:rPr lang="en-US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keypoints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952" t="-1800" b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>
                    <a:latin typeface="+mn-lt"/>
                  </a:rPr>
                  <a:t>A</a:t>
                </a:r>
                <a:r>
                  <a:rPr lang="en-US" sz="3300" b="1">
                    <a:latin typeface="+mn-lt"/>
                  </a:rPr>
                  <a:t> </a:t>
                </a:r>
                <a:r>
                  <a:rPr lang="en-US" sz="3300" b="1" dirty="0">
                    <a:latin typeface="+mn-lt"/>
                  </a:rPr>
                  <a:t>set of homogenous linear </a:t>
                </a:r>
                <a:r>
                  <a:rPr lang="en-US" sz="3300" b="1" dirty="0" err="1">
                    <a:latin typeface="+mn-lt"/>
                  </a:rPr>
                  <a:t>quations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homogenous set of equations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r>
                  <a:rPr lang="en-US" sz="2800" dirty="0">
                    <a:latin typeface="+mn-lt"/>
                  </a:rPr>
                  <a:t>Standard least squares solution will fail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the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algorithm to solve</a:t>
                </a: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algorithm </a:t>
                </a:r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each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matched key-points add 2 rows of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800" b="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2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×9</m:t>
                    </m:r>
                  </m:oMath>
                </a14:m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matrix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Perform singular value decomposition (SVD) of matrix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smallest non-zero singular value  </a:t>
                </a: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vector associated with smallest singular value is the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Construct homograph,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from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See sections 4.1-4.5 in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Hartley and Zisserman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complete details </a:t>
                </a: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4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870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Huber estimator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different camera poses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Or, moving camera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 by matching overlapping area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mosaic, or fusion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2-5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Crop mosaic to rectangle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or DLT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Chapter 4 of Hartley and Zisserman for details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image stitching pipeline has 3 stages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Registration transforms the images to a common image plane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Fusion integrates the image and heals seams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Rechanging crops mosaics to rectangles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C994-87E5-95D0-A44B-3234262F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9" y="1731982"/>
            <a:ext cx="10934177" cy="29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, 2022, Section 8.2.3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FF966-8067-9B64-E927-59E4A986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8F44-2508-6825-71DB-8616DBB0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</a:t>
            </a:r>
            <a:r>
              <a:rPr lang="en-US" sz="4000" dirty="0">
                <a:latin typeface="Segoe"/>
              </a:rPr>
              <a:t>Bibliography of (nearly) State of the Art Image Stitching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7BEB015-67A7-7E45-79DB-F098CC3654FA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hlinkClick r:id="rId3"/>
              </a:rPr>
              <a:t>Single-Perspective Warps in Natural Image Stitching, Liao and Li, 2018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4"/>
              </a:rPr>
              <a:t>Depth-Aware Multi-Grid Deep </a:t>
            </a:r>
            <a:r>
              <a:rPr lang="en-US" sz="2800" dirty="0" err="1">
                <a:latin typeface="+mn-lt"/>
                <a:hlinkClick r:id="rId4"/>
              </a:rPr>
              <a:t>Homography</a:t>
            </a:r>
            <a:r>
              <a:rPr lang="en-US" sz="2800" dirty="0">
                <a:latin typeface="+mn-lt"/>
                <a:hlinkClick r:id="rId4"/>
              </a:rPr>
              <a:t> Estimation with Contextual Correlation, Nei,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5"/>
              </a:rPr>
              <a:t>Unsupervised Deep Image Stitching: Reconstructing Stitched Features to Images, Nie,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Parallax Tolerant Unsupervised Deep Image, Nie, et. al., 2023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hlinkClick r:id="rId7"/>
              </a:rPr>
              <a:t>Reconstructing the Image Stitching Pipeline: Integrating Fusion and </a:t>
            </a:r>
            <a:r>
              <a:rPr lang="en-US" sz="2800" dirty="0" err="1">
                <a:latin typeface="+mn-lt"/>
                <a:hlinkClick r:id="rId7"/>
              </a:rPr>
              <a:t>Rectangling</a:t>
            </a:r>
            <a:r>
              <a:rPr lang="en-US" sz="2800" dirty="0">
                <a:latin typeface="+mn-lt"/>
                <a:hlinkClick r:id="rId7"/>
              </a:rPr>
              <a:t> into a Unified Inpainting Model, Xie, et. al., 2024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6F324-8F95-7A84-F97A-9D1C67BA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9CCB-377A-D10F-8745-D1E9F60C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E0E7007-0946-38C9-0B03-45747E9BB40F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A120DE-533C-1975-D07E-34D607ECD00C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6EA33-B0E7-947B-AFB0-03A8F554C4FD}"/>
              </a:ext>
            </a:extLst>
          </p:cNvPr>
          <p:cNvSpPr txBox="1"/>
          <p:nvPr/>
        </p:nvSpPr>
        <p:spPr>
          <a:xfrm>
            <a:off x="497706" y="1142998"/>
            <a:ext cx="11376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  <a:p>
            <a:endParaRPr lang="en-US" sz="2400" dirty="0"/>
          </a:p>
          <a:p>
            <a:r>
              <a:rPr lang="en-US" sz="2400" dirty="0"/>
              <a:t>CNN creates multi-scale feature map for reference and target images and integrates them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048D6-414D-830D-A5A6-1DE8C6BEF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93" y="2831358"/>
            <a:ext cx="7208874" cy="39746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6A3668-9081-82C0-7291-7380951409EC}"/>
              </a:ext>
            </a:extLst>
          </p:cNvPr>
          <p:cNvCxnSpPr/>
          <p:nvPr/>
        </p:nvCxnSpPr>
        <p:spPr>
          <a:xfrm flipH="1">
            <a:off x="3173819" y="2248786"/>
            <a:ext cx="1057939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470B07-A567-36B2-19A1-59C3EDB9CF35}"/>
              </a:ext>
            </a:extLst>
          </p:cNvPr>
          <p:cNvCxnSpPr>
            <a:cxnSpLocks/>
          </p:cNvCxnSpPr>
          <p:nvPr/>
        </p:nvCxnSpPr>
        <p:spPr>
          <a:xfrm flipH="1">
            <a:off x="6365631" y="2248786"/>
            <a:ext cx="3270738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24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497706" y="1069698"/>
            <a:ext cx="113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5FB6D-6A05-E9E1-B714-349C3F290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93" y="2831358"/>
            <a:ext cx="7208874" cy="39746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3D78F8-D85B-8274-EE30-DC8295087506}"/>
              </a:ext>
            </a:extLst>
          </p:cNvPr>
          <p:cNvCxnSpPr>
            <a:cxnSpLocks/>
          </p:cNvCxnSpPr>
          <p:nvPr/>
        </p:nvCxnSpPr>
        <p:spPr>
          <a:xfrm flipH="1">
            <a:off x="6096000" y="2852173"/>
            <a:ext cx="407602" cy="14408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E4D90E-53DC-4A14-78B0-5EA13CBAB8B7}"/>
                  </a:ext>
                </a:extLst>
              </p:cNvPr>
              <p:cNvSpPr txBox="1"/>
              <p:nvPr/>
            </p:nvSpPr>
            <p:spPr>
              <a:xfrm>
                <a:off x="815205" y="1492249"/>
                <a:ext cx="11376795" cy="1359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Similarity between the reference and target is measured by cosine similarity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E4D90E-53DC-4A14-78B0-5EA13CBAB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5" y="1492249"/>
                <a:ext cx="11376795" cy="1359924"/>
              </a:xfrm>
              <a:prstGeom prst="rect">
                <a:avLst/>
              </a:prstGeom>
              <a:blipFill>
                <a:blip r:embed="rId5"/>
                <a:stretch>
                  <a:fillRect l="-857" t="-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95CFA-0A6E-C420-E8E3-3E9BF13F0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DF51E-301B-0FA1-C057-E1C571E7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5F6264E-2919-01E4-CFB3-BC94002183C5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BC9D08D-CD7D-234F-8CD8-5594EC17D94F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D4C11-9EE4-D4EF-4574-78AAAC986D8A}"/>
              </a:ext>
            </a:extLst>
          </p:cNvPr>
          <p:cNvSpPr txBox="1"/>
          <p:nvPr/>
        </p:nvSpPr>
        <p:spPr>
          <a:xfrm>
            <a:off x="497706" y="1142998"/>
            <a:ext cx="11376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  <a:p>
            <a:endParaRPr lang="en-US" sz="2400" dirty="0"/>
          </a:p>
          <a:p>
            <a:r>
              <a:rPr lang="en-US" sz="2400" dirty="0"/>
              <a:t>CNN creates multi-scale feature map for reference and target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0B3F8-63CE-3613-0A87-9098FF4A3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93" y="2831358"/>
            <a:ext cx="7208874" cy="39746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210C58-FA24-FBD7-3437-0714CAA3CB82}"/>
              </a:ext>
            </a:extLst>
          </p:cNvPr>
          <p:cNvCxnSpPr/>
          <p:nvPr/>
        </p:nvCxnSpPr>
        <p:spPr>
          <a:xfrm flipH="1">
            <a:off x="3173819" y="2248786"/>
            <a:ext cx="1057939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192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86737-C9F4-E5B5-39EC-C7F87083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822B-F4DB-079E-48E2-F9B9F8D12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3DBEE69-FACE-0F08-B93D-7B5DA0A5ACF8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CB3ABA3-225A-E757-939C-9870E4D5DC5E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275D4-2389-5808-639A-DFADC56085C9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6FEBC8-474C-8985-9E49-5C1D4C749A16}"/>
              </a:ext>
            </a:extLst>
          </p:cNvPr>
          <p:cNvCxnSpPr/>
          <p:nvPr/>
        </p:nvCxnSpPr>
        <p:spPr>
          <a:xfrm flipH="1">
            <a:off x="3173819" y="2248786"/>
            <a:ext cx="1057939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153DC5-CF35-9D38-7DE8-F909FC02DC9B}"/>
              </a:ext>
            </a:extLst>
          </p:cNvPr>
          <p:cNvCxnSpPr>
            <a:cxnSpLocks/>
          </p:cNvCxnSpPr>
          <p:nvPr/>
        </p:nvCxnSpPr>
        <p:spPr>
          <a:xfrm flipH="1">
            <a:off x="1674811" y="4912242"/>
            <a:ext cx="3270738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1B92376-31C5-A924-0DCA-5FC48F819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217" y="2455912"/>
            <a:ext cx="5900523" cy="4117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3D8C3-6B55-B8E3-0FEB-ACCE3BAEBC57}"/>
              </a:ext>
            </a:extLst>
          </p:cNvPr>
          <p:cNvSpPr txBox="1"/>
          <p:nvPr/>
        </p:nvSpPr>
        <p:spPr>
          <a:xfrm>
            <a:off x="497707" y="2355950"/>
            <a:ext cx="436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reduce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5400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7CDD-6227-96C6-668E-DCAD732A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220B-8DAF-BAA1-D902-A93B488F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8CB690F3-F243-1DB5-D73E-926EEE62DC6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ACEA950-1940-E462-F580-FA8A4E5763A8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44928-7B19-24B0-A300-87C65E09DE5A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2036EE-A8D7-9921-7251-6AFA00D97042}"/>
              </a:ext>
            </a:extLst>
          </p:cNvPr>
          <p:cNvCxnSpPr/>
          <p:nvPr/>
        </p:nvCxnSpPr>
        <p:spPr>
          <a:xfrm flipH="1">
            <a:off x="11555819" y="2009503"/>
            <a:ext cx="1057939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568DDA-A812-FC06-D7FE-8190A133ECAE}"/>
              </a:ext>
            </a:extLst>
          </p:cNvPr>
          <p:cNvCxnSpPr>
            <a:cxnSpLocks/>
          </p:cNvCxnSpPr>
          <p:nvPr/>
        </p:nvCxnSpPr>
        <p:spPr>
          <a:xfrm flipH="1">
            <a:off x="6365631" y="2248786"/>
            <a:ext cx="3270738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DFF088B-6041-9DF7-59C5-9D0BA6BE4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46" y="2051466"/>
            <a:ext cx="5900523" cy="4117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F2430D-C387-B7E9-73DA-920B12A59B7B}"/>
                  </a:ext>
                </a:extLst>
              </p:cNvPr>
              <p:cNvSpPr txBox="1"/>
              <p:nvPr/>
            </p:nvSpPr>
            <p:spPr>
              <a:xfrm>
                <a:off x="6607168" y="2027431"/>
                <a:ext cx="5187986" cy="2293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Correlation volume is compute 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patches to reduce computation and memory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/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F2430D-C387-B7E9-73DA-920B12A59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168" y="2027431"/>
                <a:ext cx="5187986" cy="2293000"/>
              </a:xfrm>
              <a:prstGeom prst="rect">
                <a:avLst/>
              </a:prstGeom>
              <a:blipFill>
                <a:blip r:embed="rId5"/>
                <a:stretch>
                  <a:fillRect l="-1880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9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22044-4696-42CA-52E2-AA38720DF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B304-C28A-2ADC-5F56-8C818E0E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01C1948-ECBB-1406-0496-3F816CB9627C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87544C4-7BA2-74E2-E944-FD39A3A1DF98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87BC1-7407-E598-6A8D-D877D70D7EBA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58D187-19E9-44AD-61C6-23F9D0939987}"/>
              </a:ext>
            </a:extLst>
          </p:cNvPr>
          <p:cNvCxnSpPr/>
          <p:nvPr/>
        </p:nvCxnSpPr>
        <p:spPr>
          <a:xfrm flipH="1">
            <a:off x="8701548" y="1784959"/>
            <a:ext cx="1057939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45E52B-6C11-F482-594E-EAA4DBFCB983}"/>
              </a:ext>
            </a:extLst>
          </p:cNvPr>
          <p:cNvCxnSpPr>
            <a:cxnSpLocks/>
          </p:cNvCxnSpPr>
          <p:nvPr/>
        </p:nvCxnSpPr>
        <p:spPr>
          <a:xfrm flipH="1">
            <a:off x="6365631" y="2248786"/>
            <a:ext cx="3270738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369703D-6C8F-59CF-CC2B-37C1B431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10" y="2404251"/>
            <a:ext cx="5900523" cy="4117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F8458-8E83-41CE-BB79-57A470654F62}"/>
              </a:ext>
            </a:extLst>
          </p:cNvPr>
          <p:cNvSpPr txBox="1"/>
          <p:nvPr/>
        </p:nvSpPr>
        <p:spPr>
          <a:xfrm>
            <a:off x="6025436" y="1892123"/>
            <a:ext cx="518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Nei, et. al. use a deep convolutional architecture to perform wide-baseline stitching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2295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54AD5-3B68-79D6-D4E5-9FE106DE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FF10-BFF5-E6F8-8DA0-6DBCCBCF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4B23260-3174-2DF8-C962-32F316B9C54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11C3967-C662-52C3-EC8D-860EE8EC0BBB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2552B-062A-D0E2-7B11-7DE9D8B2A628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2BCB0E3-608E-1AD6-6617-AB8BD2A65EA7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590A7-481F-3FC0-4A9F-674B4ED03AE2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6751E3-6E97-1185-0144-0D0F5144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58BD-BE23-1AC5-FAA0-DE15472F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48B8-4547-BED3-A63D-85CC0429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Example: finding the transform between images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between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between a reference image and the 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b="1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𝓗</m:t>
                    </m:r>
                  </m:oMath>
                </a14:m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to the source image to transform to the image plane of the reference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Join images in area of overlap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3548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of image stitching with blending using Scikit Image in GitHub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solution of linear of equations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For projective transform use </a:t>
            </a:r>
            <a:r>
              <a:rPr lang="en-GB" sz="24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DLT algorithm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37413</TotalTime>
  <Words>3248</Words>
  <Application>Microsoft Office PowerPoint</Application>
  <PresentationFormat>Widescreen</PresentationFormat>
  <Paragraphs>559</Paragraphs>
  <Slides>75</Slides>
  <Notes>66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   Planar transformations</vt:lpstr>
      <vt:lpstr>   Planar transformations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Blending</vt:lpstr>
      <vt:lpstr>  Bibliography of (nearly) State of the Art Image Stitching</vt:lpstr>
      <vt:lpstr>    Multi-Scale Multi-Grid Image </vt:lpstr>
      <vt:lpstr>    Multi-Scale Multi-Grid Image </vt:lpstr>
      <vt:lpstr>    Multi-Scale Multi-Grid Image </vt:lpstr>
      <vt:lpstr>    Multi-Scale Multi-Grid Image </vt:lpstr>
      <vt:lpstr>    Multi-Scale Multi-Grid Image </vt:lpstr>
      <vt:lpstr>    Multi-Scale Multi-Grid Image 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1121</cp:revision>
  <cp:lastPrinted>2019-03-10T03:16:43Z</cp:lastPrinted>
  <dcterms:created xsi:type="dcterms:W3CDTF">2013-02-15T23:12:42Z</dcterms:created>
  <dcterms:modified xsi:type="dcterms:W3CDTF">2025-04-05T02:48:35Z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